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32404050" cy="39604950"/>
  <p:notesSz cx="6858000" cy="9144000"/>
  <p:defaultTextStyle>
    <a:defPPr>
      <a:defRPr lang="pt-BR"/>
    </a:defPPr>
    <a:lvl1pPr marL="0" algn="l" defTabSz="3188970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1pPr>
    <a:lvl2pPr marL="1594485" algn="l" defTabSz="3188970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2pPr>
    <a:lvl3pPr marL="3188970" algn="l" defTabSz="3188970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3pPr>
    <a:lvl4pPr marL="4783455" algn="l" defTabSz="3188970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4pPr>
    <a:lvl5pPr marL="6377940" algn="l" defTabSz="3188970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5pPr>
    <a:lvl6pPr marL="7972425" algn="l" defTabSz="3188970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6pPr>
    <a:lvl7pPr marL="9566910" algn="l" defTabSz="3188970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7pPr>
    <a:lvl8pPr marL="11161395" algn="l" defTabSz="3188970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8pPr>
    <a:lvl9pPr marL="12755880" algn="l" defTabSz="3188970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>
      <p:cViewPr>
        <p:scale>
          <a:sx n="39" d="100"/>
          <a:sy n="39" d="100"/>
        </p:scale>
        <p:origin x="-1384" y="6040"/>
      </p:cViewPr>
      <p:guideLst>
        <p:guide orient="horz" pos="12474"/>
        <p:guide pos="1020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8D0B3-7036-4BC8-B0BF-0F591E3F5125}" type="datetimeFigureOut">
              <a:rPr lang="pt-BR" smtClean="0"/>
              <a:pPr/>
              <a:t>05/10/16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025650" y="685800"/>
            <a:ext cx="2806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8B9D2-F168-4031-8E72-9A05F894D7B9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5481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18897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1pPr>
    <a:lvl2pPr marL="1594485" algn="l" defTabSz="318897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2pPr>
    <a:lvl3pPr marL="3188970" algn="l" defTabSz="318897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3pPr>
    <a:lvl4pPr marL="4783455" algn="l" defTabSz="318897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4pPr>
    <a:lvl5pPr marL="6377940" algn="l" defTabSz="318897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5pPr>
    <a:lvl6pPr marL="7972425" algn="l" defTabSz="318897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6pPr>
    <a:lvl7pPr marL="9566910" algn="l" defTabSz="318897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7pPr>
    <a:lvl8pPr marL="11161395" algn="l" defTabSz="318897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8pPr>
    <a:lvl9pPr marL="12755880" algn="l" defTabSz="318897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30305" y="12303213"/>
            <a:ext cx="27543442" cy="8489393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860608" y="22442806"/>
            <a:ext cx="22682836" cy="1012126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94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18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783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37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972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56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161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755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61E4E-744E-41DF-A275-8ADB9449869C}" type="datetimeFigureOut">
              <a:rPr lang="pt-BR" smtClean="0"/>
              <a:pPr/>
              <a:t>05/10/16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3808-67C9-4A8D-9C7D-A32D20A7D24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61E4E-744E-41DF-A275-8ADB9449869C}" type="datetimeFigureOut">
              <a:rPr lang="pt-BR" smtClean="0"/>
              <a:pPr/>
              <a:t>05/10/16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3808-67C9-4A8D-9C7D-A32D20A7D24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7619701" y="2117770"/>
            <a:ext cx="5468186" cy="45050631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215155" y="2117770"/>
            <a:ext cx="15864486" cy="45050631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61E4E-744E-41DF-A275-8ADB9449869C}" type="datetimeFigureOut">
              <a:rPr lang="pt-BR" smtClean="0"/>
              <a:pPr/>
              <a:t>05/10/16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3808-67C9-4A8D-9C7D-A32D20A7D24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61E4E-744E-41DF-A275-8ADB9449869C}" type="datetimeFigureOut">
              <a:rPr lang="pt-BR" smtClean="0"/>
              <a:pPr/>
              <a:t>05/10/16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3808-67C9-4A8D-9C7D-A32D20A7D24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59699" y="25449850"/>
            <a:ext cx="27543442" cy="7865983"/>
          </a:xfrm>
        </p:spPr>
        <p:txBody>
          <a:bodyPr anchor="t"/>
          <a:lstStyle>
            <a:lvl1pPr algn="l">
              <a:defRPr sz="1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59699" y="16786273"/>
            <a:ext cx="27543442" cy="8663578"/>
          </a:xfrm>
        </p:spPr>
        <p:txBody>
          <a:bodyPr anchor="b"/>
          <a:lstStyle>
            <a:lvl1pPr marL="0" indent="0">
              <a:buNone/>
              <a:defRPr sz="7000">
                <a:solidFill>
                  <a:schemeClr val="tx1">
                    <a:tint val="75000"/>
                  </a:schemeClr>
                </a:solidFill>
              </a:defRPr>
            </a:lvl1pPr>
            <a:lvl2pPr marL="1594485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2pPr>
            <a:lvl3pPr marL="3188970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3pPr>
            <a:lvl4pPr marL="4783455" indent="0">
              <a:buNone/>
              <a:defRPr sz="4900">
                <a:solidFill>
                  <a:schemeClr val="tx1">
                    <a:tint val="75000"/>
                  </a:schemeClr>
                </a:solidFill>
              </a:defRPr>
            </a:lvl4pPr>
            <a:lvl5pPr marL="6377940" indent="0">
              <a:buNone/>
              <a:defRPr sz="4900">
                <a:solidFill>
                  <a:schemeClr val="tx1">
                    <a:tint val="75000"/>
                  </a:schemeClr>
                </a:solidFill>
              </a:defRPr>
            </a:lvl5pPr>
            <a:lvl6pPr marL="7972425" indent="0">
              <a:buNone/>
              <a:defRPr sz="4900">
                <a:solidFill>
                  <a:schemeClr val="tx1">
                    <a:tint val="75000"/>
                  </a:schemeClr>
                </a:solidFill>
              </a:defRPr>
            </a:lvl6pPr>
            <a:lvl7pPr marL="9566910" indent="0">
              <a:buNone/>
              <a:defRPr sz="4900">
                <a:solidFill>
                  <a:schemeClr val="tx1">
                    <a:tint val="75000"/>
                  </a:schemeClr>
                </a:solidFill>
              </a:defRPr>
            </a:lvl7pPr>
            <a:lvl8pPr marL="11161395" indent="0">
              <a:buNone/>
              <a:defRPr sz="4900">
                <a:solidFill>
                  <a:schemeClr val="tx1">
                    <a:tint val="75000"/>
                  </a:schemeClr>
                </a:solidFill>
              </a:defRPr>
            </a:lvl8pPr>
            <a:lvl9pPr marL="12755880" indent="0">
              <a:buNone/>
              <a:defRPr sz="4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61E4E-744E-41DF-A275-8ADB9449869C}" type="datetimeFigureOut">
              <a:rPr lang="pt-BR" smtClean="0"/>
              <a:pPr/>
              <a:t>05/10/16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3808-67C9-4A8D-9C7D-A32D20A7D24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15155" y="12321542"/>
            <a:ext cx="10666334" cy="34846860"/>
          </a:xfrm>
        </p:spPr>
        <p:txBody>
          <a:bodyPr/>
          <a:lstStyle>
            <a:lvl1pPr>
              <a:defRPr sz="9800"/>
            </a:lvl1pPr>
            <a:lvl2pPr>
              <a:defRPr sz="8400"/>
            </a:lvl2pPr>
            <a:lvl3pPr>
              <a:defRPr sz="7000"/>
            </a:lvl3pPr>
            <a:lvl4pPr>
              <a:defRPr sz="6300"/>
            </a:lvl4pPr>
            <a:lvl5pPr>
              <a:defRPr sz="6300"/>
            </a:lvl5pPr>
            <a:lvl6pPr>
              <a:defRPr sz="6300"/>
            </a:lvl6pPr>
            <a:lvl7pPr>
              <a:defRPr sz="6300"/>
            </a:lvl7pPr>
            <a:lvl8pPr>
              <a:defRPr sz="6300"/>
            </a:lvl8pPr>
            <a:lvl9pPr>
              <a:defRPr sz="63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2421555" y="12321542"/>
            <a:ext cx="10666334" cy="34846860"/>
          </a:xfrm>
        </p:spPr>
        <p:txBody>
          <a:bodyPr/>
          <a:lstStyle>
            <a:lvl1pPr>
              <a:defRPr sz="9800"/>
            </a:lvl1pPr>
            <a:lvl2pPr>
              <a:defRPr sz="8400"/>
            </a:lvl2pPr>
            <a:lvl3pPr>
              <a:defRPr sz="7000"/>
            </a:lvl3pPr>
            <a:lvl4pPr>
              <a:defRPr sz="6300"/>
            </a:lvl4pPr>
            <a:lvl5pPr>
              <a:defRPr sz="6300"/>
            </a:lvl5pPr>
            <a:lvl6pPr>
              <a:defRPr sz="6300"/>
            </a:lvl6pPr>
            <a:lvl7pPr>
              <a:defRPr sz="6300"/>
            </a:lvl7pPr>
            <a:lvl8pPr>
              <a:defRPr sz="6300"/>
            </a:lvl8pPr>
            <a:lvl9pPr>
              <a:defRPr sz="63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61E4E-744E-41DF-A275-8ADB9449869C}" type="datetimeFigureOut">
              <a:rPr lang="pt-BR" smtClean="0"/>
              <a:pPr/>
              <a:t>05/10/16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3808-67C9-4A8D-9C7D-A32D20A7D24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0203" y="1586035"/>
            <a:ext cx="29163646" cy="6600825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20204" y="8865276"/>
            <a:ext cx="14317416" cy="3694626"/>
          </a:xfrm>
        </p:spPr>
        <p:txBody>
          <a:bodyPr anchor="b"/>
          <a:lstStyle>
            <a:lvl1pPr marL="0" indent="0">
              <a:buNone/>
              <a:defRPr sz="8400" b="1"/>
            </a:lvl1pPr>
            <a:lvl2pPr marL="1594485" indent="0">
              <a:buNone/>
              <a:defRPr sz="7000" b="1"/>
            </a:lvl2pPr>
            <a:lvl3pPr marL="3188970" indent="0">
              <a:buNone/>
              <a:defRPr sz="6300" b="1"/>
            </a:lvl3pPr>
            <a:lvl4pPr marL="4783455" indent="0">
              <a:buNone/>
              <a:defRPr sz="5600" b="1"/>
            </a:lvl4pPr>
            <a:lvl5pPr marL="6377940" indent="0">
              <a:buNone/>
              <a:defRPr sz="5600" b="1"/>
            </a:lvl5pPr>
            <a:lvl6pPr marL="7972425" indent="0">
              <a:buNone/>
              <a:defRPr sz="5600" b="1"/>
            </a:lvl6pPr>
            <a:lvl7pPr marL="9566910" indent="0">
              <a:buNone/>
              <a:defRPr sz="5600" b="1"/>
            </a:lvl7pPr>
            <a:lvl8pPr marL="11161395" indent="0">
              <a:buNone/>
              <a:defRPr sz="5600" b="1"/>
            </a:lvl8pPr>
            <a:lvl9pPr marL="12755880" indent="0">
              <a:buNone/>
              <a:defRPr sz="5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620204" y="12559902"/>
            <a:ext cx="14317416" cy="22818688"/>
          </a:xfrm>
        </p:spPr>
        <p:txBody>
          <a:bodyPr/>
          <a:lstStyle>
            <a:lvl1pPr>
              <a:defRPr sz="8400"/>
            </a:lvl1pPr>
            <a:lvl2pPr>
              <a:defRPr sz="7000"/>
            </a:lvl2pPr>
            <a:lvl3pPr>
              <a:defRPr sz="6300"/>
            </a:lvl3pPr>
            <a:lvl4pPr>
              <a:defRPr sz="5600"/>
            </a:lvl4pPr>
            <a:lvl5pPr>
              <a:defRPr sz="5600"/>
            </a:lvl5pPr>
            <a:lvl6pPr>
              <a:defRPr sz="5600"/>
            </a:lvl6pPr>
            <a:lvl7pPr>
              <a:defRPr sz="5600"/>
            </a:lvl7pPr>
            <a:lvl8pPr>
              <a:defRPr sz="5600"/>
            </a:lvl8pPr>
            <a:lvl9pPr>
              <a:defRPr sz="5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16460813" y="8865276"/>
            <a:ext cx="14323038" cy="3694626"/>
          </a:xfrm>
        </p:spPr>
        <p:txBody>
          <a:bodyPr anchor="b"/>
          <a:lstStyle>
            <a:lvl1pPr marL="0" indent="0">
              <a:buNone/>
              <a:defRPr sz="8400" b="1"/>
            </a:lvl1pPr>
            <a:lvl2pPr marL="1594485" indent="0">
              <a:buNone/>
              <a:defRPr sz="7000" b="1"/>
            </a:lvl2pPr>
            <a:lvl3pPr marL="3188970" indent="0">
              <a:buNone/>
              <a:defRPr sz="6300" b="1"/>
            </a:lvl3pPr>
            <a:lvl4pPr marL="4783455" indent="0">
              <a:buNone/>
              <a:defRPr sz="5600" b="1"/>
            </a:lvl4pPr>
            <a:lvl5pPr marL="6377940" indent="0">
              <a:buNone/>
              <a:defRPr sz="5600" b="1"/>
            </a:lvl5pPr>
            <a:lvl6pPr marL="7972425" indent="0">
              <a:buNone/>
              <a:defRPr sz="5600" b="1"/>
            </a:lvl6pPr>
            <a:lvl7pPr marL="9566910" indent="0">
              <a:buNone/>
              <a:defRPr sz="5600" b="1"/>
            </a:lvl7pPr>
            <a:lvl8pPr marL="11161395" indent="0">
              <a:buNone/>
              <a:defRPr sz="5600" b="1"/>
            </a:lvl8pPr>
            <a:lvl9pPr marL="12755880" indent="0">
              <a:buNone/>
              <a:defRPr sz="5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16460813" y="12559902"/>
            <a:ext cx="14323038" cy="22818688"/>
          </a:xfrm>
        </p:spPr>
        <p:txBody>
          <a:bodyPr/>
          <a:lstStyle>
            <a:lvl1pPr>
              <a:defRPr sz="8400"/>
            </a:lvl1pPr>
            <a:lvl2pPr>
              <a:defRPr sz="7000"/>
            </a:lvl2pPr>
            <a:lvl3pPr>
              <a:defRPr sz="6300"/>
            </a:lvl3pPr>
            <a:lvl4pPr>
              <a:defRPr sz="5600"/>
            </a:lvl4pPr>
            <a:lvl5pPr>
              <a:defRPr sz="5600"/>
            </a:lvl5pPr>
            <a:lvl6pPr>
              <a:defRPr sz="5600"/>
            </a:lvl6pPr>
            <a:lvl7pPr>
              <a:defRPr sz="5600"/>
            </a:lvl7pPr>
            <a:lvl8pPr>
              <a:defRPr sz="5600"/>
            </a:lvl8pPr>
            <a:lvl9pPr>
              <a:defRPr sz="5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61E4E-744E-41DF-A275-8ADB9449869C}" type="datetimeFigureOut">
              <a:rPr lang="pt-BR" smtClean="0"/>
              <a:pPr/>
              <a:t>05/10/16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3808-67C9-4A8D-9C7D-A32D20A7D24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61E4E-744E-41DF-A275-8ADB9449869C}" type="datetimeFigureOut">
              <a:rPr lang="pt-BR" smtClean="0"/>
              <a:pPr/>
              <a:t>05/10/16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3808-67C9-4A8D-9C7D-A32D20A7D24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61E4E-744E-41DF-A275-8ADB9449869C}" type="datetimeFigureOut">
              <a:rPr lang="pt-BR" smtClean="0"/>
              <a:pPr/>
              <a:t>05/10/16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3808-67C9-4A8D-9C7D-A32D20A7D24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0207" y="1576866"/>
            <a:ext cx="10660710" cy="6710839"/>
          </a:xfrm>
        </p:spPr>
        <p:txBody>
          <a:bodyPr anchor="b"/>
          <a:lstStyle>
            <a:lvl1pPr algn="l">
              <a:defRPr sz="7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69085" y="1576868"/>
            <a:ext cx="18114766" cy="33801729"/>
          </a:xfrm>
        </p:spPr>
        <p:txBody>
          <a:bodyPr/>
          <a:lstStyle>
            <a:lvl1pPr>
              <a:defRPr sz="11200"/>
            </a:lvl1pPr>
            <a:lvl2pPr>
              <a:defRPr sz="9800"/>
            </a:lvl2pPr>
            <a:lvl3pPr>
              <a:defRPr sz="8400"/>
            </a:lvl3pPr>
            <a:lvl4pPr>
              <a:defRPr sz="7000"/>
            </a:lvl4pPr>
            <a:lvl5pPr>
              <a:defRPr sz="7000"/>
            </a:lvl5pPr>
            <a:lvl6pPr>
              <a:defRPr sz="7000"/>
            </a:lvl6pPr>
            <a:lvl7pPr>
              <a:defRPr sz="7000"/>
            </a:lvl7pPr>
            <a:lvl8pPr>
              <a:defRPr sz="7000"/>
            </a:lvl8pPr>
            <a:lvl9pPr>
              <a:defRPr sz="7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20207" y="8287706"/>
            <a:ext cx="10660710" cy="27090890"/>
          </a:xfrm>
        </p:spPr>
        <p:txBody>
          <a:bodyPr/>
          <a:lstStyle>
            <a:lvl1pPr marL="0" indent="0">
              <a:buNone/>
              <a:defRPr sz="4900"/>
            </a:lvl1pPr>
            <a:lvl2pPr marL="1594485" indent="0">
              <a:buNone/>
              <a:defRPr sz="4200"/>
            </a:lvl2pPr>
            <a:lvl3pPr marL="3188970" indent="0">
              <a:buNone/>
              <a:defRPr sz="3500"/>
            </a:lvl3pPr>
            <a:lvl4pPr marL="4783455" indent="0">
              <a:buNone/>
              <a:defRPr sz="3100"/>
            </a:lvl4pPr>
            <a:lvl5pPr marL="6377940" indent="0">
              <a:buNone/>
              <a:defRPr sz="3100"/>
            </a:lvl5pPr>
            <a:lvl6pPr marL="7972425" indent="0">
              <a:buNone/>
              <a:defRPr sz="3100"/>
            </a:lvl6pPr>
            <a:lvl7pPr marL="9566910" indent="0">
              <a:buNone/>
              <a:defRPr sz="3100"/>
            </a:lvl7pPr>
            <a:lvl8pPr marL="11161395" indent="0">
              <a:buNone/>
              <a:defRPr sz="3100"/>
            </a:lvl8pPr>
            <a:lvl9pPr marL="12755880" indent="0">
              <a:buNone/>
              <a:defRPr sz="31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61E4E-744E-41DF-A275-8ADB9449869C}" type="datetimeFigureOut">
              <a:rPr lang="pt-BR" smtClean="0"/>
              <a:pPr/>
              <a:t>05/10/16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3808-67C9-4A8D-9C7D-A32D20A7D24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51421" y="27723468"/>
            <a:ext cx="19442430" cy="3272913"/>
          </a:xfrm>
        </p:spPr>
        <p:txBody>
          <a:bodyPr anchor="b"/>
          <a:lstStyle>
            <a:lvl1pPr algn="l">
              <a:defRPr sz="7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351421" y="3538774"/>
            <a:ext cx="19442430" cy="23762970"/>
          </a:xfrm>
        </p:spPr>
        <p:txBody>
          <a:bodyPr/>
          <a:lstStyle>
            <a:lvl1pPr marL="0" indent="0">
              <a:buNone/>
              <a:defRPr sz="11200"/>
            </a:lvl1pPr>
            <a:lvl2pPr marL="1594485" indent="0">
              <a:buNone/>
              <a:defRPr sz="9800"/>
            </a:lvl2pPr>
            <a:lvl3pPr marL="3188970" indent="0">
              <a:buNone/>
              <a:defRPr sz="8400"/>
            </a:lvl3pPr>
            <a:lvl4pPr marL="4783455" indent="0">
              <a:buNone/>
              <a:defRPr sz="7000"/>
            </a:lvl4pPr>
            <a:lvl5pPr marL="6377940" indent="0">
              <a:buNone/>
              <a:defRPr sz="7000"/>
            </a:lvl5pPr>
            <a:lvl6pPr marL="7972425" indent="0">
              <a:buNone/>
              <a:defRPr sz="7000"/>
            </a:lvl6pPr>
            <a:lvl7pPr marL="9566910" indent="0">
              <a:buNone/>
              <a:defRPr sz="7000"/>
            </a:lvl7pPr>
            <a:lvl8pPr marL="11161395" indent="0">
              <a:buNone/>
              <a:defRPr sz="7000"/>
            </a:lvl8pPr>
            <a:lvl9pPr marL="12755880" indent="0">
              <a:buNone/>
              <a:defRPr sz="7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51421" y="30996381"/>
            <a:ext cx="19442430" cy="4648077"/>
          </a:xfrm>
        </p:spPr>
        <p:txBody>
          <a:bodyPr/>
          <a:lstStyle>
            <a:lvl1pPr marL="0" indent="0">
              <a:buNone/>
              <a:defRPr sz="4900"/>
            </a:lvl1pPr>
            <a:lvl2pPr marL="1594485" indent="0">
              <a:buNone/>
              <a:defRPr sz="4200"/>
            </a:lvl2pPr>
            <a:lvl3pPr marL="3188970" indent="0">
              <a:buNone/>
              <a:defRPr sz="3500"/>
            </a:lvl3pPr>
            <a:lvl4pPr marL="4783455" indent="0">
              <a:buNone/>
              <a:defRPr sz="3100"/>
            </a:lvl4pPr>
            <a:lvl5pPr marL="6377940" indent="0">
              <a:buNone/>
              <a:defRPr sz="3100"/>
            </a:lvl5pPr>
            <a:lvl6pPr marL="7972425" indent="0">
              <a:buNone/>
              <a:defRPr sz="3100"/>
            </a:lvl6pPr>
            <a:lvl7pPr marL="9566910" indent="0">
              <a:buNone/>
              <a:defRPr sz="3100"/>
            </a:lvl7pPr>
            <a:lvl8pPr marL="11161395" indent="0">
              <a:buNone/>
              <a:defRPr sz="3100"/>
            </a:lvl8pPr>
            <a:lvl9pPr marL="12755880" indent="0">
              <a:buNone/>
              <a:defRPr sz="31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61E4E-744E-41DF-A275-8ADB9449869C}" type="datetimeFigureOut">
              <a:rPr lang="pt-BR" smtClean="0"/>
              <a:pPr/>
              <a:t>05/10/16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3808-67C9-4A8D-9C7D-A32D20A7D24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620203" y="1586035"/>
            <a:ext cx="29163646" cy="6600825"/>
          </a:xfrm>
          <a:prstGeom prst="rect">
            <a:avLst/>
          </a:prstGeom>
        </p:spPr>
        <p:txBody>
          <a:bodyPr vert="horz" lIns="318897" tIns="159449" rIns="318897" bIns="159449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20203" y="9241162"/>
            <a:ext cx="29163646" cy="26137435"/>
          </a:xfrm>
          <a:prstGeom prst="rect">
            <a:avLst/>
          </a:prstGeom>
        </p:spPr>
        <p:txBody>
          <a:bodyPr vert="horz" lIns="318897" tIns="159449" rIns="318897" bIns="159449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620203" y="36707928"/>
            <a:ext cx="7560946" cy="2108595"/>
          </a:xfrm>
          <a:prstGeom prst="rect">
            <a:avLst/>
          </a:prstGeom>
        </p:spPr>
        <p:txBody>
          <a:bodyPr vert="horz" lIns="318897" tIns="159449" rIns="318897" bIns="159449" rtlCol="0" anchor="ctr"/>
          <a:lstStyle>
            <a:lvl1pPr algn="l">
              <a:defRPr sz="4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61E4E-744E-41DF-A275-8ADB9449869C}" type="datetimeFigureOut">
              <a:rPr lang="pt-BR" smtClean="0"/>
              <a:pPr/>
              <a:t>05/10/16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1071385" y="36707928"/>
            <a:ext cx="10261282" cy="2108595"/>
          </a:xfrm>
          <a:prstGeom prst="rect">
            <a:avLst/>
          </a:prstGeom>
        </p:spPr>
        <p:txBody>
          <a:bodyPr vert="horz" lIns="318897" tIns="159449" rIns="318897" bIns="159449" rtlCol="0" anchor="ctr"/>
          <a:lstStyle>
            <a:lvl1pPr algn="ctr">
              <a:defRPr sz="4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23222903" y="36707928"/>
            <a:ext cx="7560946" cy="2108595"/>
          </a:xfrm>
          <a:prstGeom prst="rect">
            <a:avLst/>
          </a:prstGeom>
        </p:spPr>
        <p:txBody>
          <a:bodyPr vert="horz" lIns="318897" tIns="159449" rIns="318897" bIns="159449" rtlCol="0" anchor="ctr"/>
          <a:lstStyle>
            <a:lvl1pPr algn="r">
              <a:defRPr sz="4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23808-67C9-4A8D-9C7D-A32D20A7D24F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188970" rtl="0" eaLnBrk="1" latinLnBrk="0" hangingPunct="1">
        <a:spcBef>
          <a:spcPct val="0"/>
        </a:spcBef>
        <a:buNone/>
        <a:defRPr sz="1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95864" indent="-1195864" algn="l" defTabSz="3188970" rtl="0" eaLnBrk="1" latinLnBrk="0" hangingPunct="1">
        <a:spcBef>
          <a:spcPct val="20000"/>
        </a:spcBef>
        <a:buFont typeface="Arial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591038" indent="-996553" algn="l" defTabSz="3188970" rtl="0" eaLnBrk="1" latinLnBrk="0" hangingPunct="1">
        <a:spcBef>
          <a:spcPct val="20000"/>
        </a:spcBef>
        <a:buFont typeface="Arial" pitchFamily="34" charset="0"/>
        <a:buChar char="–"/>
        <a:defRPr sz="9800" kern="1200">
          <a:solidFill>
            <a:schemeClr val="tx1"/>
          </a:solidFill>
          <a:latin typeface="+mn-lt"/>
          <a:ea typeface="+mn-ea"/>
          <a:cs typeface="+mn-cs"/>
        </a:defRPr>
      </a:lvl2pPr>
      <a:lvl3pPr marL="3986213" indent="-797243" algn="l" defTabSz="3188970" rtl="0" eaLnBrk="1" latinLnBrk="0" hangingPunct="1">
        <a:spcBef>
          <a:spcPct val="20000"/>
        </a:spcBef>
        <a:buFont typeface="Arial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5580698" indent="-797243" algn="l" defTabSz="3188970" rtl="0" eaLnBrk="1" latinLnBrk="0" hangingPunct="1">
        <a:spcBef>
          <a:spcPct val="20000"/>
        </a:spcBef>
        <a:buFont typeface="Arial" pitchFamily="34" charset="0"/>
        <a:buChar char="–"/>
        <a:defRPr sz="70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183" indent="-797243" algn="l" defTabSz="3188970" rtl="0" eaLnBrk="1" latinLnBrk="0" hangingPunct="1">
        <a:spcBef>
          <a:spcPct val="20000"/>
        </a:spcBef>
        <a:buFont typeface="Arial" pitchFamily="34" charset="0"/>
        <a:buChar char="»"/>
        <a:defRPr sz="7000" kern="1200">
          <a:solidFill>
            <a:schemeClr val="tx1"/>
          </a:solidFill>
          <a:latin typeface="+mn-lt"/>
          <a:ea typeface="+mn-ea"/>
          <a:cs typeface="+mn-cs"/>
        </a:defRPr>
      </a:lvl5pPr>
      <a:lvl6pPr marL="8769668" indent="-797243" algn="l" defTabSz="3188970" rtl="0" eaLnBrk="1" latinLnBrk="0" hangingPunct="1">
        <a:spcBef>
          <a:spcPct val="20000"/>
        </a:spcBef>
        <a:buFont typeface="Arial" pitchFamily="34" charset="0"/>
        <a:buChar char="•"/>
        <a:defRPr sz="7000" kern="1200">
          <a:solidFill>
            <a:schemeClr val="tx1"/>
          </a:solidFill>
          <a:latin typeface="+mn-lt"/>
          <a:ea typeface="+mn-ea"/>
          <a:cs typeface="+mn-cs"/>
        </a:defRPr>
      </a:lvl6pPr>
      <a:lvl7pPr marL="10364153" indent="-797243" algn="l" defTabSz="3188970" rtl="0" eaLnBrk="1" latinLnBrk="0" hangingPunct="1">
        <a:spcBef>
          <a:spcPct val="20000"/>
        </a:spcBef>
        <a:buFont typeface="Arial" pitchFamily="34" charset="0"/>
        <a:buChar char="•"/>
        <a:defRPr sz="7000" kern="1200">
          <a:solidFill>
            <a:schemeClr val="tx1"/>
          </a:solidFill>
          <a:latin typeface="+mn-lt"/>
          <a:ea typeface="+mn-ea"/>
          <a:cs typeface="+mn-cs"/>
        </a:defRPr>
      </a:lvl7pPr>
      <a:lvl8pPr marL="11958638" indent="-797243" algn="l" defTabSz="3188970" rtl="0" eaLnBrk="1" latinLnBrk="0" hangingPunct="1">
        <a:spcBef>
          <a:spcPct val="20000"/>
        </a:spcBef>
        <a:buFont typeface="Arial" pitchFamily="34" charset="0"/>
        <a:buChar char="•"/>
        <a:defRPr sz="7000" kern="1200">
          <a:solidFill>
            <a:schemeClr val="tx1"/>
          </a:solidFill>
          <a:latin typeface="+mn-lt"/>
          <a:ea typeface="+mn-ea"/>
          <a:cs typeface="+mn-cs"/>
        </a:defRPr>
      </a:lvl8pPr>
      <a:lvl9pPr marL="13553123" indent="-797243" algn="l" defTabSz="3188970" rtl="0" eaLnBrk="1" latinLnBrk="0" hangingPunct="1">
        <a:spcBef>
          <a:spcPct val="20000"/>
        </a:spcBef>
        <a:buFont typeface="Arial" pitchFamily="34" charset="0"/>
        <a:buChar char="•"/>
        <a:defRPr sz="7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3188970" rtl="0" eaLnBrk="1" latinLnBrk="0" hangingPunct="1">
        <a:defRPr sz="6300" kern="1200">
          <a:solidFill>
            <a:schemeClr val="tx1"/>
          </a:solidFill>
          <a:latin typeface="+mn-lt"/>
          <a:ea typeface="+mn-ea"/>
          <a:cs typeface="+mn-cs"/>
        </a:defRPr>
      </a:lvl1pPr>
      <a:lvl2pPr marL="1594485" algn="l" defTabSz="3188970" rtl="0" eaLnBrk="1" latinLnBrk="0" hangingPunct="1">
        <a:defRPr sz="6300" kern="1200">
          <a:solidFill>
            <a:schemeClr val="tx1"/>
          </a:solidFill>
          <a:latin typeface="+mn-lt"/>
          <a:ea typeface="+mn-ea"/>
          <a:cs typeface="+mn-cs"/>
        </a:defRPr>
      </a:lvl2pPr>
      <a:lvl3pPr marL="3188970" algn="l" defTabSz="3188970" rtl="0" eaLnBrk="1" latinLnBrk="0" hangingPunct="1">
        <a:defRPr sz="6300" kern="1200">
          <a:solidFill>
            <a:schemeClr val="tx1"/>
          </a:solidFill>
          <a:latin typeface="+mn-lt"/>
          <a:ea typeface="+mn-ea"/>
          <a:cs typeface="+mn-cs"/>
        </a:defRPr>
      </a:lvl3pPr>
      <a:lvl4pPr marL="4783455" algn="l" defTabSz="3188970" rtl="0" eaLnBrk="1" latinLnBrk="0" hangingPunct="1">
        <a:defRPr sz="6300" kern="1200">
          <a:solidFill>
            <a:schemeClr val="tx1"/>
          </a:solidFill>
          <a:latin typeface="+mn-lt"/>
          <a:ea typeface="+mn-ea"/>
          <a:cs typeface="+mn-cs"/>
        </a:defRPr>
      </a:lvl4pPr>
      <a:lvl5pPr marL="6377940" algn="l" defTabSz="3188970" rtl="0" eaLnBrk="1" latinLnBrk="0" hangingPunct="1">
        <a:defRPr sz="6300" kern="1200">
          <a:solidFill>
            <a:schemeClr val="tx1"/>
          </a:solidFill>
          <a:latin typeface="+mn-lt"/>
          <a:ea typeface="+mn-ea"/>
          <a:cs typeface="+mn-cs"/>
        </a:defRPr>
      </a:lvl5pPr>
      <a:lvl6pPr marL="7972425" algn="l" defTabSz="3188970" rtl="0" eaLnBrk="1" latinLnBrk="0" hangingPunct="1">
        <a:defRPr sz="6300" kern="1200">
          <a:solidFill>
            <a:schemeClr val="tx1"/>
          </a:solidFill>
          <a:latin typeface="+mn-lt"/>
          <a:ea typeface="+mn-ea"/>
          <a:cs typeface="+mn-cs"/>
        </a:defRPr>
      </a:lvl6pPr>
      <a:lvl7pPr marL="9566910" algn="l" defTabSz="3188970" rtl="0" eaLnBrk="1" latinLnBrk="0" hangingPunct="1">
        <a:defRPr sz="6300" kern="1200">
          <a:solidFill>
            <a:schemeClr val="tx1"/>
          </a:solidFill>
          <a:latin typeface="+mn-lt"/>
          <a:ea typeface="+mn-ea"/>
          <a:cs typeface="+mn-cs"/>
        </a:defRPr>
      </a:lvl7pPr>
      <a:lvl8pPr marL="11161395" algn="l" defTabSz="3188970" rtl="0" eaLnBrk="1" latinLnBrk="0" hangingPunct="1">
        <a:defRPr sz="6300" kern="1200">
          <a:solidFill>
            <a:schemeClr val="tx1"/>
          </a:solidFill>
          <a:latin typeface="+mn-lt"/>
          <a:ea typeface="+mn-ea"/>
          <a:cs typeface="+mn-cs"/>
        </a:defRPr>
      </a:lvl8pPr>
      <a:lvl9pPr marL="12755880" algn="l" defTabSz="3188970" rtl="0" eaLnBrk="1" latinLnBrk="0" hangingPunct="1">
        <a:defRPr sz="6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3" Type="http://schemas.openxmlformats.org/officeDocument/2006/relationships/image" Target="../media/image12.jpeg"/><Relationship Id="rId14" Type="http://schemas.openxmlformats.org/officeDocument/2006/relationships/image" Target="../media/image13.jpeg"/><Relationship Id="rId15" Type="http://schemas.openxmlformats.org/officeDocument/2006/relationships/image" Target="../media/image14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/>
          <p:cNvSpPr/>
          <p:nvPr/>
        </p:nvSpPr>
        <p:spPr>
          <a:xfrm>
            <a:off x="1057169" y="371339"/>
            <a:ext cx="30289712" cy="388622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Retângulo 30"/>
          <p:cNvSpPr/>
          <p:nvPr/>
        </p:nvSpPr>
        <p:spPr>
          <a:xfrm>
            <a:off x="3057433" y="12230047"/>
            <a:ext cx="11358642" cy="7215238"/>
          </a:xfrm>
          <a:prstGeom prst="rect">
            <a:avLst/>
          </a:prstGeom>
          <a:noFill/>
          <a:ln w="1587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6700771" y="1014281"/>
            <a:ext cx="188596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0" b="1" dirty="0" err="1" smtClean="0">
                <a:solidFill>
                  <a:srgbClr val="FF0000"/>
                </a:solidFill>
              </a:rPr>
              <a:t>Microcirurgia</a:t>
            </a:r>
            <a:r>
              <a:rPr lang="pt-BR" sz="12000" b="1" dirty="0" smtClean="0">
                <a:solidFill>
                  <a:srgbClr val="FF0000"/>
                </a:solidFill>
              </a:rPr>
              <a:t> vascular</a:t>
            </a:r>
          </a:p>
          <a:p>
            <a:pPr algn="ctr"/>
            <a:r>
              <a:rPr lang="pt-BR" sz="12000" b="1" dirty="0" smtClean="0">
                <a:solidFill>
                  <a:srgbClr val="FF0000"/>
                </a:solidFill>
              </a:rPr>
              <a:t>no trauma</a:t>
            </a:r>
            <a:endParaRPr lang="pt-BR" sz="120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128739" y="4729057"/>
            <a:ext cx="279322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/>
              <a:t>Mark </a:t>
            </a:r>
            <a:r>
              <a:rPr lang="pt-BR" sz="4400" dirty="0" err="1" smtClean="0"/>
              <a:t>Sgarbi</a:t>
            </a:r>
            <a:r>
              <a:rPr lang="pt-BR" sz="4400" dirty="0" smtClean="0"/>
              <a:t>; Alexandre Almeida de Medeiros; Marco Antonio S. </a:t>
            </a:r>
            <a:r>
              <a:rPr lang="pt-BR" sz="4400" dirty="0" err="1" smtClean="0"/>
              <a:t>Tesseroli</a:t>
            </a:r>
            <a:r>
              <a:rPr lang="pt-BR" sz="4400" dirty="0" smtClean="0"/>
              <a:t>; Gustavo Ré </a:t>
            </a:r>
            <a:r>
              <a:rPr lang="pt-BR" sz="4400" dirty="0" err="1" smtClean="0"/>
              <a:t>Colonheze</a:t>
            </a:r>
            <a:r>
              <a:rPr lang="pt-BR" sz="4400" dirty="0" smtClean="0"/>
              <a:t>; Amauri Antonio </a:t>
            </a:r>
            <a:r>
              <a:rPr lang="pt-BR" sz="4400" dirty="0" err="1" smtClean="0"/>
              <a:t>Biazi</a:t>
            </a:r>
            <a:endParaRPr lang="pt-BR" sz="4400" dirty="0" smtClean="0"/>
          </a:p>
          <a:p>
            <a:pPr algn="ctr"/>
            <a:r>
              <a:rPr lang="pt-BR" sz="4400" b="1" dirty="0" smtClean="0"/>
              <a:t>Hospital Regional do Oeste de Santa </a:t>
            </a:r>
            <a:r>
              <a:rPr lang="pt-BR" sz="4400" b="1" dirty="0" smtClean="0"/>
              <a:t>Catarina – Chapec</a:t>
            </a:r>
            <a:r>
              <a:rPr lang="pt-BR" sz="4400" b="1" dirty="0" smtClean="0"/>
              <a:t>ó.</a:t>
            </a:r>
            <a:endParaRPr lang="pt-BR" sz="44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1914425" y="6729321"/>
            <a:ext cx="1357322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smtClean="0">
                <a:solidFill>
                  <a:srgbClr val="FF0000"/>
                </a:solidFill>
                <a:cs typeface="Arial" pitchFamily="34" charset="0"/>
              </a:rPr>
              <a:t>Introdução</a:t>
            </a:r>
          </a:p>
          <a:p>
            <a:pPr algn="just"/>
            <a:r>
              <a:rPr lang="pt-BR" sz="3200" dirty="0" smtClean="0">
                <a:cs typeface="Arial" pitchFamily="34" charset="0"/>
              </a:rPr>
              <a:t>           Microcirurgia </a:t>
            </a:r>
            <a:r>
              <a:rPr lang="pt-BR" sz="3200" dirty="0" smtClean="0">
                <a:cs typeface="Arial" pitchFamily="34" charset="0"/>
              </a:rPr>
              <a:t>vascular por meio de retalhos livres, com a finalidade de reconstrução de um membro, é considerado o padrão ouro de tratamento em determinados tipos de lesões. Sua principal indicação está em deformidades extensas com exposição óssea. A principal causa dessas lesões nos membros inferiores é o trauma.</a:t>
            </a:r>
          </a:p>
          <a:p>
            <a:pPr algn="just"/>
            <a:r>
              <a:rPr lang="pt-BR" sz="3200" dirty="0" smtClean="0">
                <a:cs typeface="Arial" pitchFamily="34" charset="0"/>
              </a:rPr>
              <a:t>       </a:t>
            </a:r>
            <a:r>
              <a:rPr lang="pt-BR" sz="3200" dirty="0">
                <a:cs typeface="Arial" pitchFamily="34" charset="0"/>
              </a:rPr>
              <a:t> </a:t>
            </a:r>
            <a:r>
              <a:rPr lang="pt-BR" sz="3200" dirty="0" smtClean="0">
                <a:cs typeface="Arial" pitchFamily="34" charset="0"/>
              </a:rPr>
              <a:t>O tratamento consiste num autotransplante de tecidos, os quais são colheitados juntamente com seus vasos. A vascularização é baseada no sistema de vasos perfurantes. Uma vez implantados na lesão, necessitam anastomoses microvasculares arteriais e venosas para nutrição e sobrevivência dos tecidos.</a:t>
            </a:r>
          </a:p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16916405" y="9372527"/>
            <a:ext cx="13573220" cy="13203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smtClean="0">
                <a:solidFill>
                  <a:srgbClr val="FF0000"/>
                </a:solidFill>
              </a:rPr>
              <a:t>Relato do caso e técnica cirúrgica</a:t>
            </a:r>
          </a:p>
          <a:p>
            <a:pPr algn="just"/>
            <a:r>
              <a:rPr lang="pt-BR" sz="3200" dirty="0" smtClean="0"/>
              <a:t>           N.S, masculino, 52 anos, vítima de acidente automobilístico, apresentando fratura de tíbia e perda de grande extensão de pele e subcutâneo. Não apresentava lesões neurológicas, vasculares e/ou </a:t>
            </a:r>
            <a:r>
              <a:rPr lang="pt-BR" sz="3200" dirty="0" err="1" smtClean="0"/>
              <a:t>musculo-tendineas</a:t>
            </a:r>
            <a:r>
              <a:rPr lang="pt-BR" sz="3200" dirty="0" smtClean="0"/>
              <a:t>. Submetido inicialmente a fixação da fratura, </a:t>
            </a:r>
            <a:r>
              <a:rPr lang="pt-BR" sz="3200" dirty="0" err="1" smtClean="0"/>
              <a:t>desbridamento</a:t>
            </a:r>
            <a:r>
              <a:rPr lang="pt-BR" sz="3200" dirty="0" smtClean="0"/>
              <a:t> cirúrgico e 20 dias de curativo a vácuo pela equipe de ortopedia. Uma vez com a ferida limpa, livre de infecção, foi optado por reconstrução </a:t>
            </a:r>
            <a:r>
              <a:rPr lang="pt-BR" sz="3200" dirty="0" err="1" smtClean="0"/>
              <a:t>microcirúrgica</a:t>
            </a:r>
            <a:r>
              <a:rPr lang="pt-BR" sz="3200" dirty="0" smtClean="0"/>
              <a:t> por meio de retalho livre anterolateral de coxa. </a:t>
            </a:r>
          </a:p>
          <a:p>
            <a:pPr algn="just"/>
            <a:r>
              <a:rPr lang="pt-BR" sz="3200" dirty="0" smtClean="0"/>
              <a:t>           Realizamos a colheita do retalho no mesmo membro da lesão. A ferida a ser tratada apresentava diâmetros superiores ao limite máximo recomendado para o retalho lateral de coxa, que é de 30cm x 18cm, medida esta que foi utilizada. Conseguimos cobertura de praticamente toda face medial da lesão, dando cobertura a toda tíbia exposta, completando portanto, o objetivo principal. Os demais seguimentos da lesão foram cobertos com enxerto de pele </a:t>
            </a:r>
            <a:r>
              <a:rPr lang="pt-BR" sz="3200" dirty="0" err="1" smtClean="0"/>
              <a:t>colheitado</a:t>
            </a:r>
            <a:r>
              <a:rPr lang="pt-BR" sz="3200" dirty="0" smtClean="0"/>
              <a:t> da outra coxa, num outro tempo cirúrgico, realizado após termino da fase crítica de risco de perda do retalho </a:t>
            </a:r>
            <a:r>
              <a:rPr lang="pt-BR" sz="3200" dirty="0" err="1" smtClean="0"/>
              <a:t>microcirúrgico</a:t>
            </a:r>
            <a:r>
              <a:rPr lang="pt-BR" sz="3200" dirty="0" smtClean="0"/>
              <a:t>. O sítio doador foi fechado primário.</a:t>
            </a:r>
          </a:p>
          <a:p>
            <a:pPr algn="just"/>
            <a:r>
              <a:rPr lang="pt-BR" sz="3200" dirty="0" smtClean="0"/>
              <a:t>           Duração da cirurgia: 4,5 horas. Anestesia geral. Tempo de isquemia do retalho: 1:55h. Uma anastomose arterial T-T e duas venosas T-T entre os vasos Tibiais Posteriores receptores e ramos descendentes da Femoral Circunflexa Lateral doadores. </a:t>
            </a:r>
            <a:r>
              <a:rPr lang="pt-BR" sz="3200" dirty="0" err="1" smtClean="0"/>
              <a:t>Prolene</a:t>
            </a:r>
            <a:r>
              <a:rPr lang="pt-BR" sz="3200" dirty="0" smtClean="0"/>
              <a:t> 8.0 pontos separados. Microscópio Zeiss Vario 700. </a:t>
            </a:r>
            <a:r>
              <a:rPr lang="pt-BR" sz="3200" dirty="0" err="1" smtClean="0"/>
              <a:t>Microclampe</a:t>
            </a:r>
            <a:r>
              <a:rPr lang="pt-BR" sz="3200" dirty="0" smtClean="0"/>
              <a:t> </a:t>
            </a:r>
            <a:r>
              <a:rPr lang="pt-BR" sz="3200" dirty="0" err="1" smtClean="0"/>
              <a:t>acland</a:t>
            </a:r>
            <a:r>
              <a:rPr lang="pt-BR" sz="3200" dirty="0" smtClean="0"/>
              <a:t> 3 duplo com moldura.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842987" y="24946011"/>
            <a:ext cx="28646638" cy="5832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>
                <a:solidFill>
                  <a:srgbClr val="FF0000"/>
                </a:solidFill>
              </a:rPr>
              <a:t>  </a:t>
            </a:r>
            <a:r>
              <a:rPr lang="pt-BR" sz="5400" b="1" dirty="0" smtClean="0">
                <a:solidFill>
                  <a:srgbClr val="FF0000"/>
                </a:solidFill>
              </a:rPr>
              <a:t>Resultados e </a:t>
            </a:r>
            <a:r>
              <a:rPr lang="pt-BR" sz="5400" b="1" dirty="0" smtClean="0">
                <a:solidFill>
                  <a:srgbClr val="FF0000"/>
                </a:solidFill>
              </a:rPr>
              <a:t>conclus</a:t>
            </a:r>
            <a:r>
              <a:rPr lang="pt-BR" sz="5400" b="1" dirty="0" smtClean="0">
                <a:solidFill>
                  <a:srgbClr val="FF0000"/>
                </a:solidFill>
              </a:rPr>
              <a:t>ões</a:t>
            </a:r>
            <a:endParaRPr lang="pt-BR" sz="5400" b="1" dirty="0" smtClean="0">
              <a:solidFill>
                <a:srgbClr val="FF0000"/>
              </a:solidFill>
            </a:endParaRPr>
          </a:p>
          <a:p>
            <a:pPr algn="just"/>
            <a:r>
              <a:rPr lang="pt-BR" sz="3200" dirty="0" smtClean="0"/>
              <a:t>         O retalho livre microcirúrgico anterolateral de coxa apresenta versatilidade imensa, podendo ser utilizado em defeitos grandes ou pequenos, simples ou complexos, em diversas topografias diferentes do corpo, com excelentes resultados e morbidade mínima do sítio doador. Ele pode fornecer diferentes componentes teciduais, como músculo, </a:t>
            </a:r>
            <a:r>
              <a:rPr lang="pt-BR" sz="3200" dirty="0" err="1" smtClean="0"/>
              <a:t>fáscia</a:t>
            </a:r>
            <a:r>
              <a:rPr lang="pt-BR" sz="3200" dirty="0" smtClean="0"/>
              <a:t>, subcutâneo e pele, em combinações variadas. Facilidade de colheita e síntese primária da área doadora, além de pedículo grande (vasos com 1,5 mm a 2,5 mm de diâmetro) e longo são outras vantagens.</a:t>
            </a:r>
          </a:p>
          <a:p>
            <a:pPr algn="just"/>
            <a:r>
              <a:rPr lang="pt-BR" sz="3200" dirty="0"/>
              <a:t> </a:t>
            </a:r>
            <a:r>
              <a:rPr lang="pt-BR" sz="3200" dirty="0" smtClean="0"/>
              <a:t>          Wei at all reportaram sucesso superior a 96% numa série de 672 casos de reconstrução de membros inferiores com retalho anterolateral de coxa. Tempo médio entre o trauma e a reconstrução foi de 27 dias. </a:t>
            </a:r>
          </a:p>
          <a:p>
            <a:pPr algn="just"/>
            <a:r>
              <a:rPr lang="pt-BR" sz="3200" dirty="0" smtClean="0"/>
              <a:t>           A reconstrução microcirúrgica vascular com retalho anterolateral de coxa em membros inferiores é factível, com resultados excelentes em grandes séries publicadas e baixa morbidade do sítio doador. Esta técnica aumenta a taxa de salvamento de membro em traumas extensos e permite uma reabilitação precoce do paciente.</a:t>
            </a:r>
          </a:p>
          <a:p>
            <a:endParaRPr lang="pt-BR" dirty="0"/>
          </a:p>
        </p:txBody>
      </p:sp>
      <p:pic>
        <p:nvPicPr>
          <p:cNvPr id="11" name="Imagem 10" descr="IMG_08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09" y="12230047"/>
            <a:ext cx="4071966" cy="7242670"/>
          </a:xfrm>
          <a:prstGeom prst="rect">
            <a:avLst/>
          </a:prstGeom>
        </p:spPr>
      </p:pic>
      <p:pic>
        <p:nvPicPr>
          <p:cNvPr id="12" name="Imagem 11" descr="IMG_085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433" y="15801947"/>
            <a:ext cx="6437040" cy="3619026"/>
          </a:xfrm>
          <a:prstGeom prst="rect">
            <a:avLst/>
          </a:prstGeom>
        </p:spPr>
      </p:pic>
      <p:pic>
        <p:nvPicPr>
          <p:cNvPr id="15" name="Imagem 14" descr="IMG_08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544220" y="30746164"/>
            <a:ext cx="7538949" cy="5654212"/>
          </a:xfrm>
          <a:prstGeom prst="rect">
            <a:avLst/>
          </a:prstGeom>
        </p:spPr>
      </p:pic>
      <p:pic>
        <p:nvPicPr>
          <p:cNvPr id="16" name="Imagem 15" descr="IMG_08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2625380" y="30737234"/>
            <a:ext cx="7467514" cy="5600636"/>
          </a:xfrm>
          <a:prstGeom prst="rect">
            <a:avLst/>
          </a:prstGeom>
        </p:spPr>
      </p:pic>
      <p:pic>
        <p:nvPicPr>
          <p:cNvPr id="17" name="Imagem 16" descr="IMG_08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546406" y="30743187"/>
            <a:ext cx="7515139" cy="5636354"/>
          </a:xfrm>
          <a:prstGeom prst="rect">
            <a:avLst/>
          </a:prstGeom>
        </p:spPr>
      </p:pic>
      <p:pic>
        <p:nvPicPr>
          <p:cNvPr id="18" name="Imagem 17" descr="IMG_078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2921" y="20516855"/>
            <a:ext cx="8092307" cy="4549647"/>
          </a:xfrm>
          <a:prstGeom prst="rect">
            <a:avLst/>
          </a:prstGeom>
        </p:spPr>
      </p:pic>
      <p:pic>
        <p:nvPicPr>
          <p:cNvPr id="20" name="Imagem 19" descr="IMG_078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9729" y="20516855"/>
            <a:ext cx="8134318" cy="4573267"/>
          </a:xfrm>
          <a:prstGeom prst="rect">
            <a:avLst/>
          </a:prstGeom>
        </p:spPr>
      </p:pic>
      <p:pic>
        <p:nvPicPr>
          <p:cNvPr id="21" name="Imagem 20" descr="IMG_078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417659" y="20516855"/>
            <a:ext cx="4741198" cy="2665591"/>
          </a:xfrm>
          <a:prstGeom prst="rect">
            <a:avLst/>
          </a:prstGeom>
        </p:spPr>
      </p:pic>
      <p:pic>
        <p:nvPicPr>
          <p:cNvPr id="23" name="Imagem 22" descr="IMG_533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400000">
            <a:off x="18711285" y="30794997"/>
            <a:ext cx="7358113" cy="5518585"/>
          </a:xfrm>
          <a:prstGeom prst="rect">
            <a:avLst/>
          </a:prstGeom>
        </p:spPr>
      </p:pic>
      <p:pic>
        <p:nvPicPr>
          <p:cNvPr id="24" name="Imagem 23" descr="IMG_533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5400000">
            <a:off x="24640638" y="30794998"/>
            <a:ext cx="7358114" cy="5518585"/>
          </a:xfrm>
          <a:prstGeom prst="rect">
            <a:avLst/>
          </a:prstGeom>
        </p:spPr>
      </p:pic>
      <p:sp>
        <p:nvSpPr>
          <p:cNvPr id="26" name="Retângulo 25"/>
          <p:cNvSpPr/>
          <p:nvPr/>
        </p:nvSpPr>
        <p:spPr>
          <a:xfrm>
            <a:off x="1271483" y="29660919"/>
            <a:ext cx="29646770" cy="214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1414359" y="38162041"/>
            <a:ext cx="29646770" cy="1428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9" name="Imagem 28" descr="material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988899" y="1300033"/>
            <a:ext cx="2471654" cy="3295539"/>
          </a:xfrm>
          <a:prstGeom prst="rect">
            <a:avLst/>
          </a:prstGeom>
        </p:spPr>
      </p:pic>
      <p:sp>
        <p:nvSpPr>
          <p:cNvPr id="28" name="Retângulo 27"/>
          <p:cNvSpPr/>
          <p:nvPr/>
        </p:nvSpPr>
        <p:spPr>
          <a:xfrm>
            <a:off x="16916405" y="6729321"/>
            <a:ext cx="13573220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5400" b="1" dirty="0" smtClean="0">
                <a:solidFill>
                  <a:srgbClr val="FF0000"/>
                </a:solidFill>
              </a:rPr>
              <a:t>Objetivo</a:t>
            </a:r>
          </a:p>
          <a:p>
            <a:pPr lvl="0" algn="just"/>
            <a:r>
              <a:rPr lang="pt-BR" sz="3200" dirty="0" smtClean="0"/>
              <a:t>        </a:t>
            </a:r>
            <a:r>
              <a:rPr lang="pt-BR" sz="3200" dirty="0" smtClean="0"/>
              <a:t>Relatar </a:t>
            </a:r>
            <a:r>
              <a:rPr lang="pt-BR" sz="3200" dirty="0" smtClean="0"/>
              <a:t>um caso de reconstrução de membro inferior, com ferida extensa, pós trauma, utilizando retalho livre microvascular.</a:t>
            </a:r>
          </a:p>
          <a:p>
            <a:pPr lvl="0" algn="just"/>
            <a:r>
              <a:rPr lang="pt-BR" sz="3200" dirty="0" smtClean="0"/>
              <a:t>           Mostrar a importância e versatilidade da reconstrução </a:t>
            </a:r>
            <a:r>
              <a:rPr lang="pt-BR" sz="3200" dirty="0" err="1" smtClean="0"/>
              <a:t>microcirúrgica</a:t>
            </a:r>
            <a:r>
              <a:rPr lang="pt-BR" sz="3200" dirty="0" smtClean="0"/>
              <a:t>.</a:t>
            </a:r>
          </a:p>
          <a:p>
            <a:r>
              <a:rPr lang="pt-BR" dirty="0" smtClean="0"/>
              <a:t> </a:t>
            </a:r>
            <a:endParaRPr lang="pt-BR" dirty="0"/>
          </a:p>
        </p:txBody>
      </p:sp>
      <p:pic>
        <p:nvPicPr>
          <p:cNvPr id="1026" name="Picture 2" descr="http://www.tudosobrechapeco.net/images/noticias/65138/hro__grande__grande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85863" y="1300033"/>
            <a:ext cx="5357850" cy="3377070"/>
          </a:xfrm>
          <a:prstGeom prst="rect">
            <a:avLst/>
          </a:prstGeom>
          <a:noFill/>
        </p:spPr>
      </p:pic>
      <p:pic>
        <p:nvPicPr>
          <p:cNvPr id="33" name="Imagem 32" descr="IMG_1225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57433" y="12230047"/>
            <a:ext cx="6500858" cy="3412053"/>
          </a:xfrm>
          <a:prstGeom prst="rect">
            <a:avLst/>
          </a:prstGeom>
        </p:spPr>
      </p:pic>
      <p:pic>
        <p:nvPicPr>
          <p:cNvPr id="34" name="Imagem 33" descr="274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7560667" y="1871537"/>
            <a:ext cx="2916345" cy="2187259"/>
          </a:xfrm>
          <a:prstGeom prst="rect">
            <a:avLst/>
          </a:prstGeom>
        </p:spPr>
      </p:pic>
      <p:sp>
        <p:nvSpPr>
          <p:cNvPr id="35" name="CaixaDeTexto 34"/>
          <p:cNvSpPr txBox="1"/>
          <p:nvPr/>
        </p:nvSpPr>
        <p:spPr>
          <a:xfrm>
            <a:off x="3057433" y="19445285"/>
            <a:ext cx="10858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Do trauma à reconstrução. </a:t>
            </a:r>
            <a:r>
              <a:rPr lang="pt-BR" sz="2400" dirty="0" err="1" smtClean="0"/>
              <a:t>Desbridamentos</a:t>
            </a:r>
            <a:r>
              <a:rPr lang="pt-BR" sz="2400" dirty="0" smtClean="0"/>
              <a:t> e curativos.</a:t>
            </a:r>
            <a:endParaRPr lang="pt-BR" sz="2400" dirty="0"/>
          </a:p>
        </p:txBody>
      </p:sp>
      <p:sp>
        <p:nvSpPr>
          <p:cNvPr id="36" name="CaixaDeTexto 35"/>
          <p:cNvSpPr txBox="1"/>
          <p:nvPr/>
        </p:nvSpPr>
        <p:spPr>
          <a:xfrm>
            <a:off x="26417659" y="23302937"/>
            <a:ext cx="4714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Procedimento de reconstrução. Retalho anterolateral de coxa </a:t>
            </a:r>
            <a:r>
              <a:rPr lang="pt-BR" sz="2400" dirty="0" err="1" smtClean="0"/>
              <a:t>ipsilateral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pic>
        <p:nvPicPr>
          <p:cNvPr id="37" name="Imagem 36" descr="IMG_0791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987975" y="20516855"/>
            <a:ext cx="8132121" cy="4572032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25774717" y="38447793"/>
            <a:ext cx="542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amedeirosvasc@gmail.com</a:t>
            </a:r>
            <a:endParaRPr lang="pt-BR" sz="3600" dirty="0"/>
          </a:p>
        </p:txBody>
      </p:sp>
      <p:sp>
        <p:nvSpPr>
          <p:cNvPr id="32" name="Retângulo 31"/>
          <p:cNvSpPr/>
          <p:nvPr/>
        </p:nvSpPr>
        <p:spPr>
          <a:xfrm>
            <a:off x="9486853" y="12158609"/>
            <a:ext cx="857256" cy="72866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/>
          <p:cNvSpPr/>
          <p:nvPr/>
        </p:nvSpPr>
        <p:spPr>
          <a:xfrm>
            <a:off x="1342921" y="24803135"/>
            <a:ext cx="24931862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/>
          <p:cNvSpPr/>
          <p:nvPr/>
        </p:nvSpPr>
        <p:spPr>
          <a:xfrm>
            <a:off x="1414359" y="37161909"/>
            <a:ext cx="29789646" cy="214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/>
          <p:cNvSpPr txBox="1"/>
          <p:nvPr/>
        </p:nvSpPr>
        <p:spPr>
          <a:xfrm>
            <a:off x="13844571" y="37090471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 smtClean="0"/>
              <a:t>Pós-operatório</a:t>
            </a:r>
            <a:r>
              <a:rPr lang="pt-BR" sz="2400" dirty="0" smtClean="0"/>
              <a:t>: 2 meses e 4 meses</a:t>
            </a:r>
            <a:endParaRPr lang="pt-BR" sz="2400" dirty="0"/>
          </a:p>
        </p:txBody>
      </p:sp>
      <p:sp>
        <p:nvSpPr>
          <p:cNvPr id="41" name="CaixaDeTexto 40"/>
          <p:cNvSpPr txBox="1"/>
          <p:nvPr/>
        </p:nvSpPr>
        <p:spPr>
          <a:xfrm>
            <a:off x="1771549" y="37081182"/>
            <a:ext cx="1557348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smtClean="0">
                <a:solidFill>
                  <a:srgbClr val="FF0000"/>
                </a:solidFill>
              </a:rPr>
              <a:t>  Bibliografia</a:t>
            </a:r>
          </a:p>
          <a:p>
            <a:r>
              <a:rPr lang="pt-BR" sz="2400" dirty="0" err="1" smtClean="0"/>
              <a:t>Wei</a:t>
            </a:r>
            <a:r>
              <a:rPr lang="pt-BR" sz="2400" dirty="0" smtClean="0"/>
              <a:t> FC, </a:t>
            </a:r>
            <a:r>
              <a:rPr lang="pt-BR" sz="2400" dirty="0" err="1" smtClean="0"/>
              <a:t>Jain</a:t>
            </a:r>
            <a:r>
              <a:rPr lang="pt-BR" sz="2400" dirty="0" smtClean="0"/>
              <a:t> V, </a:t>
            </a:r>
            <a:r>
              <a:rPr lang="pt-BR" sz="2400" dirty="0" err="1" smtClean="0"/>
              <a:t>Celik</a:t>
            </a:r>
            <a:r>
              <a:rPr lang="pt-BR" sz="2400" dirty="0" smtClean="0"/>
              <a:t> N. </a:t>
            </a:r>
            <a:r>
              <a:rPr lang="pt-BR" sz="2400" dirty="0" err="1" smtClean="0"/>
              <a:t>Have</a:t>
            </a:r>
            <a:r>
              <a:rPr lang="pt-BR" sz="2400" dirty="0" smtClean="0"/>
              <a:t> </a:t>
            </a:r>
            <a:r>
              <a:rPr lang="pt-BR" sz="2400" dirty="0" err="1" smtClean="0"/>
              <a:t>we</a:t>
            </a:r>
            <a:r>
              <a:rPr lang="pt-BR" sz="2400" dirty="0" smtClean="0"/>
              <a:t> </a:t>
            </a:r>
            <a:r>
              <a:rPr lang="pt-BR" sz="2400" dirty="0" err="1" smtClean="0"/>
              <a:t>found</a:t>
            </a:r>
            <a:r>
              <a:rPr lang="pt-BR" sz="2400" dirty="0" smtClean="0"/>
              <a:t> </a:t>
            </a:r>
            <a:r>
              <a:rPr lang="pt-BR" sz="2400" dirty="0" err="1" smtClean="0"/>
              <a:t>an</a:t>
            </a:r>
            <a:r>
              <a:rPr lang="pt-BR" sz="2400" dirty="0" smtClean="0"/>
              <a:t> ideal </a:t>
            </a:r>
            <a:r>
              <a:rPr lang="pt-BR" sz="2400" dirty="0" err="1" smtClean="0"/>
              <a:t>soft-tissue</a:t>
            </a:r>
            <a:r>
              <a:rPr lang="pt-BR" sz="2400" dirty="0" smtClean="0"/>
              <a:t> flap? </a:t>
            </a:r>
            <a:r>
              <a:rPr lang="pt-BR" sz="2400" dirty="0" err="1" smtClean="0"/>
              <a:t>An</a:t>
            </a:r>
            <a:r>
              <a:rPr lang="pt-BR" sz="2400" dirty="0" smtClean="0"/>
              <a:t> </a:t>
            </a:r>
            <a:r>
              <a:rPr lang="pt-BR" sz="2400" dirty="0" err="1" smtClean="0"/>
              <a:t>experience</a:t>
            </a:r>
            <a:r>
              <a:rPr lang="pt-BR" sz="2400" dirty="0" smtClean="0"/>
              <a:t> </a:t>
            </a:r>
            <a:r>
              <a:rPr lang="pt-BR" sz="2400" dirty="0" err="1" smtClean="0"/>
              <a:t>with</a:t>
            </a:r>
            <a:r>
              <a:rPr lang="pt-BR" sz="2400" dirty="0" smtClean="0"/>
              <a:t> 672 anterolateral </a:t>
            </a:r>
            <a:r>
              <a:rPr lang="pt-BR" sz="2400" dirty="0" err="1" smtClean="0"/>
              <a:t>thigh</a:t>
            </a:r>
            <a:r>
              <a:rPr lang="pt-BR" sz="2400" dirty="0" smtClean="0"/>
              <a:t> flaps. </a:t>
            </a:r>
          </a:p>
          <a:p>
            <a:r>
              <a:rPr lang="pt-BR" sz="2400" dirty="0" smtClean="0"/>
              <a:t>Wolff/ </a:t>
            </a:r>
            <a:r>
              <a:rPr lang="pt-BR" sz="2400" dirty="0" err="1" smtClean="0"/>
              <a:t>Holzle</a:t>
            </a:r>
            <a:r>
              <a:rPr lang="pt-BR" sz="2400" dirty="0" smtClean="0"/>
              <a:t>, </a:t>
            </a:r>
            <a:r>
              <a:rPr lang="pt-BR" sz="2400" dirty="0" err="1" smtClean="0"/>
              <a:t>Raising</a:t>
            </a:r>
            <a:r>
              <a:rPr lang="pt-BR" sz="2400" dirty="0" smtClean="0"/>
              <a:t> </a:t>
            </a:r>
            <a:r>
              <a:rPr lang="pt-BR" sz="2400" dirty="0" err="1" smtClean="0"/>
              <a:t>of</a:t>
            </a:r>
            <a:r>
              <a:rPr lang="pt-BR" sz="2400" dirty="0" smtClean="0"/>
              <a:t> Microvascular Flaps: a </a:t>
            </a:r>
            <a:r>
              <a:rPr lang="pt-BR" sz="2400" dirty="0" err="1" smtClean="0"/>
              <a:t>Systematic</a:t>
            </a:r>
            <a:r>
              <a:rPr lang="pt-BR" sz="2400" dirty="0" smtClean="0"/>
              <a:t> Approach.</a:t>
            </a:r>
          </a:p>
          <a:p>
            <a:r>
              <a:rPr lang="pt-BR" sz="2400" dirty="0" err="1" smtClean="0"/>
              <a:t>Min</a:t>
            </a:r>
            <a:r>
              <a:rPr lang="pt-BR" sz="2400" dirty="0" smtClean="0"/>
              <a:t> </a:t>
            </a:r>
            <a:r>
              <a:rPr lang="pt-BR" sz="2400" dirty="0" err="1" smtClean="0"/>
              <a:t>Jo</a:t>
            </a:r>
            <a:r>
              <a:rPr lang="pt-BR" sz="2400" dirty="0" smtClean="0"/>
              <a:t> </a:t>
            </a:r>
            <a:r>
              <a:rPr lang="pt-BR" sz="2400" dirty="0" err="1" smtClean="0"/>
              <a:t>Kang</a:t>
            </a:r>
            <a:r>
              <a:rPr lang="pt-BR" sz="2400" dirty="0" smtClean="0"/>
              <a:t>, </a:t>
            </a:r>
            <a:r>
              <a:rPr lang="pt-BR" sz="2400" dirty="0" err="1" smtClean="0"/>
              <a:t>Chul</a:t>
            </a:r>
            <a:r>
              <a:rPr lang="pt-BR" sz="2400" dirty="0" smtClean="0"/>
              <a:t> </a:t>
            </a:r>
            <a:r>
              <a:rPr lang="pt-BR" sz="2400" dirty="0" err="1" smtClean="0"/>
              <a:t>Hoon</a:t>
            </a:r>
            <a:r>
              <a:rPr lang="pt-BR" sz="2400" dirty="0" smtClean="0"/>
              <a:t> </a:t>
            </a:r>
            <a:r>
              <a:rPr lang="pt-BR" sz="2400" dirty="0" err="1" smtClean="0"/>
              <a:t>Chung</a:t>
            </a:r>
            <a:r>
              <a:rPr lang="pt-BR" sz="2400" dirty="0" smtClean="0"/>
              <a:t>. </a:t>
            </a:r>
            <a:r>
              <a:rPr lang="pt-BR" sz="2400" dirty="0" err="1" smtClean="0"/>
              <a:t>Reconstruction</a:t>
            </a:r>
            <a:r>
              <a:rPr lang="pt-BR" sz="2400" dirty="0" smtClean="0"/>
              <a:t> </a:t>
            </a:r>
            <a:r>
              <a:rPr lang="pt-BR" sz="2400" dirty="0" err="1" smtClean="0"/>
              <a:t>of</a:t>
            </a:r>
            <a:r>
              <a:rPr lang="pt-BR" sz="2400" dirty="0" smtClean="0"/>
              <a:t> </a:t>
            </a:r>
            <a:r>
              <a:rPr lang="pt-BR" sz="2400" dirty="0" err="1" smtClean="0"/>
              <a:t>lower</a:t>
            </a:r>
            <a:r>
              <a:rPr lang="pt-BR" sz="2400" dirty="0" smtClean="0"/>
              <a:t> </a:t>
            </a:r>
            <a:r>
              <a:rPr lang="pt-BR" sz="2400" dirty="0" err="1" smtClean="0"/>
              <a:t>extremity</a:t>
            </a:r>
            <a:r>
              <a:rPr lang="pt-BR" sz="2400" dirty="0" smtClean="0"/>
              <a:t> </a:t>
            </a:r>
            <a:r>
              <a:rPr lang="pt-BR" sz="2400" dirty="0" err="1" smtClean="0"/>
              <a:t>using</a:t>
            </a:r>
            <a:r>
              <a:rPr lang="pt-BR" sz="2400" dirty="0" smtClean="0"/>
              <a:t> </a:t>
            </a:r>
            <a:r>
              <a:rPr lang="pt-BR" sz="2400" dirty="0" err="1" smtClean="0"/>
              <a:t>free</a:t>
            </a:r>
            <a:r>
              <a:rPr lang="pt-BR" sz="2400" dirty="0" smtClean="0"/>
              <a:t> flaps.</a:t>
            </a:r>
          </a:p>
          <a:p>
            <a:endParaRPr lang="pt-BR" sz="3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713</Words>
  <Application>Microsoft Macintosh PowerPoint</Application>
  <PresentationFormat>Custom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Tema do Office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Alexandre</dc:creator>
  <cp:lastModifiedBy>Alexandre Almeida Medeiros</cp:lastModifiedBy>
  <cp:revision>52</cp:revision>
  <dcterms:created xsi:type="dcterms:W3CDTF">2016-08-19T00:57:26Z</dcterms:created>
  <dcterms:modified xsi:type="dcterms:W3CDTF">2016-10-05T14:27:20Z</dcterms:modified>
</cp:coreProperties>
</file>